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5143500" type="screen16x9"/>
  <p:notesSz cx="6858000" cy="9144000"/>
  <p:embeddedFontLst>
    <p:embeddedFont>
      <p:font typeface="Cabin" panose="020B0604020202020204" charset="0"/>
      <p:regular r:id="rId20"/>
      <p:bold r:id="rId21"/>
      <p:italic r:id="rId22"/>
      <p:boldItalic r:id="rId23"/>
    </p:embeddedFont>
    <p:embeddedFont>
      <p:font typeface="Nunito Sans" pitchFamily="2" charset="0"/>
      <p:regular r:id="rId24"/>
      <p:bold r:id="rId25"/>
      <p:italic r:id="rId26"/>
      <p:boldItalic r:id="rId27"/>
    </p:embeddedFont>
    <p:embeddedFont>
      <p:font typeface="Nunito Sans ExtraLight" pitchFamily="2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1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5ac539469_2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5ac539469_2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a64cd2f897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a64cd2f897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</a:rPr>
              <a:t>In itself, software is rarely a direct source of GHGs, however direct and indirect energy consumption of software development and use, and embodied carbon of manufacture and disposal of computer hardware make IT a significant contributor.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a64cd2f897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a64cd2f897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64cd2f897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64cd2f897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0700" lvl="1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Development can’t benefit the few while the costs are borne by all. Duplication, or more, of efforts to facilitate perpetuation of exclusion or division is inherently inefficient.</a:t>
            </a:r>
            <a:endParaRPr sz="16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lvl="1" indent="-19050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-GB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Immediate privation must be addressed if we are to secure engagement with the long-term requirements of future generations.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64cd2f897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64cd2f897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64cd2f897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64cd2f897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Google’s figure does ignore a lot of embodied carbon (e.g. training the AI) and other factors, but the transparency of actually publishing the figure is good. Also, they say it has been independently verified.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a64cd2f897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a64cd2f897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64cd2f897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64cd2f897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64cd2f897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64cd2f897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5ac539469_2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3a5ac539469_2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5ac539469_2_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3a5ac539469_2_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5ac539469_2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a5ac539469_2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5ac539469_2_1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a5ac539469_2_1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5ac539469_2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3a5ac539469_2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a5ac539469_2_1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3a5ac539469_2_1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5ac539469_2_1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3a5ac539469_2_1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" name="Google Shape;54;p11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9" name="Google Shape;59;p12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2" name="Google Shape;62;p13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white)">
  <p:cSld name="TITLE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"/>
              <a:buNone/>
              <a:defRPr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pic>
        <p:nvPicPr>
          <p:cNvPr id="66" name="Google Shape;66;p14" title="NCAS colour.png"/>
          <p:cNvPicPr preferRelativeResize="0"/>
          <p:nvPr/>
        </p:nvPicPr>
        <p:blipFill rotWithShape="1">
          <a:blip r:embed="rId3">
            <a:alphaModFix/>
          </a:blip>
          <a:srcRect l="-2267" t="-5571" r="-2247" b="-8596"/>
          <a:stretch/>
        </p:blipFill>
        <p:spPr>
          <a:xfrm>
            <a:off x="181866" y="4317469"/>
            <a:ext cx="2718600" cy="6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1">
          <p15:clr>
            <a:srgbClr val="E46962"/>
          </p15:clr>
        </p15:guide>
        <p15:guide id="2" orient="horz" pos="3118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(white + sky)">
  <p:cSld name="SECTION_HEADER_6_1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 title="NCAS white.png"/>
          <p:cNvPicPr preferRelativeResize="0"/>
          <p:nvPr/>
        </p:nvPicPr>
        <p:blipFill rotWithShape="1">
          <a:blip r:embed="rId3">
            <a:alphaModFix/>
          </a:blip>
          <a:srcRect r="76026"/>
          <a:stretch/>
        </p:blipFill>
        <p:spPr>
          <a:xfrm>
            <a:off x="8300650" y="4299075"/>
            <a:ext cx="650900" cy="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238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238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173183" y="4622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8">
          <p15:clr>
            <a:srgbClr val="E46962"/>
          </p15:clr>
        </p15:guide>
        <p15:guide id="2" pos="5639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" name="Google Shape;16;p3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(white)">
  <p:cSld name="TITLE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Nunito Sans"/>
              <a:buNone/>
              <a:defRPr sz="5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 Sans"/>
              <a:buNone/>
              <a:defRPr sz="2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 sz="28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pic>
        <p:nvPicPr>
          <p:cNvPr id="120" name="Google Shape;120;p28" title="NCAS colour.png"/>
          <p:cNvPicPr preferRelativeResize="0"/>
          <p:nvPr/>
        </p:nvPicPr>
        <p:blipFill rotWithShape="1">
          <a:blip r:embed="rId3">
            <a:alphaModFix/>
          </a:blip>
          <a:srcRect l="-2267" t="-5571" r="-2247" b="-8596"/>
          <a:stretch/>
        </p:blipFill>
        <p:spPr>
          <a:xfrm>
            <a:off x="181866" y="4317469"/>
            <a:ext cx="2718600" cy="6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1">
          <p15:clr>
            <a:srgbClr val="E46962"/>
          </p15:clr>
        </p15:guide>
        <p15:guide id="2" orient="horz" pos="3118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(white + earth)">
  <p:cSld name="SECTION_HEADER_6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9" title="NCAS white.png"/>
          <p:cNvPicPr preferRelativeResize="0"/>
          <p:nvPr/>
        </p:nvPicPr>
        <p:blipFill rotWithShape="1">
          <a:blip r:embed="rId3">
            <a:alphaModFix/>
          </a:blip>
          <a:srcRect r="76026"/>
          <a:stretch/>
        </p:blipFill>
        <p:spPr>
          <a:xfrm>
            <a:off x="8300650" y="4299075"/>
            <a:ext cx="650900" cy="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173183" y="4622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8">
          <p15:clr>
            <a:srgbClr val="E46962"/>
          </p15:clr>
        </p15:guide>
        <p15:guide id="2" pos="5639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(white + sky)">
  <p:cSld name="SECTION_HEADER_6_1_1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30" title="NCAS white.png"/>
          <p:cNvPicPr preferRelativeResize="0"/>
          <p:nvPr/>
        </p:nvPicPr>
        <p:blipFill rotWithShape="1">
          <a:blip r:embed="rId3">
            <a:alphaModFix/>
          </a:blip>
          <a:srcRect r="76026"/>
          <a:stretch/>
        </p:blipFill>
        <p:spPr>
          <a:xfrm>
            <a:off x="8300650" y="4299075"/>
            <a:ext cx="650900" cy="6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 Sans"/>
              <a:buNone/>
              <a:defRPr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●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○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238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Sans"/>
              <a:buChar char="■"/>
              <a:defRPr sz="1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ldNum" idx="12"/>
          </p:nvPr>
        </p:nvSpPr>
        <p:spPr>
          <a:xfrm>
            <a:off x="173183" y="462224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1pPr>
            <a:lvl2pPr lvl="1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2pPr>
            <a:lvl3pPr lvl="2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3pPr>
            <a:lvl4pPr lvl="3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4pPr>
            <a:lvl5pPr lvl="4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5pPr>
            <a:lvl6pPr lvl="5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6pPr>
            <a:lvl7pPr lvl="6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7pPr>
            <a:lvl8pPr lvl="7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8pPr>
            <a:lvl9pPr lvl="8" algn="l">
              <a:buNone/>
              <a:defRPr>
                <a:solidFill>
                  <a:schemeClr val="lt1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8">
          <p15:clr>
            <a:srgbClr val="E46962"/>
          </p15:clr>
        </p15:guide>
        <p15:guide id="2" pos="5639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tional final slide (earth)">
  <p:cSld name="TITLE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1" title="NCAS 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0" y="4342904"/>
            <a:ext cx="2532250" cy="6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18">
          <p15:clr>
            <a:srgbClr val="E46962"/>
          </p15:clr>
        </p15:guide>
        <p15:guide id="2" pos="141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" name="Google Shape;21;p4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283600"/>
            <a:ext cx="3291776" cy="7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Google Shape;137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8" name="Google Shape;138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9" name="Google Shape;139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" name="Google Shape;25;p5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6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7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8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" name="Google Shape;43;p9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400" lvl="1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600" lvl="2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" name="Google Shape;50;p10" descr="NCAS_national_centre_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227325" y="4529000"/>
            <a:ext cx="1616824" cy="3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6">
            <a:alphaModFix amt="40000"/>
          </a:blip>
          <a:srcRect/>
          <a:stretch/>
        </p:blipFill>
        <p:spPr>
          <a:xfrm>
            <a:off x="0" y="4945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greensoftware.foundation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.org/sustainabledevelopmen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pps.kde.org/en-gb/accessibilityinspector/" TargetMode="External"/><Relationship Id="rId3" Type="http://schemas.openxmlformats.org/officeDocument/2006/relationships/hyperlink" Target="https://www.deque.com/axe/" TargetMode="External"/><Relationship Id="rId7" Type="http://schemas.openxmlformats.org/officeDocument/2006/relationships/hyperlink" Target="https://accessibilityinsights.io/" TargetMode="External"/><Relationship Id="rId12" Type="http://schemas.openxmlformats.org/officeDocument/2006/relationships/hyperlink" Target="https://www.howtogeek.com/677694/how-to-check-for-inclusive-language-in-microsoft-wor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ave.webaim.org/" TargetMode="External"/><Relationship Id="rId11" Type="http://schemas.openxmlformats.org/officeDocument/2006/relationships/hyperlink" Target="https://www.witty.works/" TargetMode="External"/><Relationship Id="rId5" Type="http://schemas.openxmlformats.org/officeDocument/2006/relationships/hyperlink" Target="https://developer.chrome.com/docs/lighthouse" TargetMode="External"/><Relationship Id="rId10" Type="http://schemas.openxmlformats.org/officeDocument/2006/relationships/hyperlink" Target="https://www.trinka.ai/features/inclusive-language-check" TargetMode="External"/><Relationship Id="rId4" Type="http://schemas.openxmlformats.org/officeDocument/2006/relationships/hyperlink" Target="https://www.equalweb.com/" TargetMode="External"/><Relationship Id="rId9" Type="http://schemas.openxmlformats.org/officeDocument/2006/relationships/hyperlink" Target="https://help.gnome.org/users/accerciser/stable/introduction.html.e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oaglobal.org/blog/google-gemini-energy-footprint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hyperlink" Target="https://help.openai.com/en/articles/6654000-best-practices-for-prompt-engineering-with-the-openai-api" TargetMode="External"/><Relationship Id="rId4" Type="http://schemas.openxmlformats.org/officeDocument/2006/relationships/hyperlink" Target="https://www.softwire.com/insights/are-llms-destroying-the-planet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455" y="328067"/>
            <a:ext cx="6115050" cy="483631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3"/>
          <p:cNvSpPr/>
          <p:nvPr/>
        </p:nvSpPr>
        <p:spPr>
          <a:xfrm>
            <a:off x="146538" y="4571258"/>
            <a:ext cx="6259800" cy="586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3"/>
          <p:cNvSpPr txBox="1"/>
          <p:nvPr/>
        </p:nvSpPr>
        <p:spPr>
          <a:xfrm>
            <a:off x="146538" y="328076"/>
            <a:ext cx="49809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en-GB" sz="3800" b="1" i="0" u="none" strike="noStrike" cap="none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Net Zero &amp; DRI</a:t>
            </a:r>
            <a:r>
              <a:rPr lang="en-GB" sz="3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3" title="NCAS colour.png"/>
          <p:cNvPicPr preferRelativeResize="0"/>
          <p:nvPr/>
        </p:nvPicPr>
        <p:blipFill rotWithShape="1">
          <a:blip r:embed="rId4">
            <a:alphaModFix/>
          </a:blip>
          <a:srcRect l="-2267" t="-5571" r="-2247" b="-8596"/>
          <a:stretch/>
        </p:blipFill>
        <p:spPr>
          <a:xfrm>
            <a:off x="197154" y="4599547"/>
            <a:ext cx="2187126" cy="5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2"/>
          <p:cNvSpPr txBox="1">
            <a:spLocks noGrp="1"/>
          </p:cNvSpPr>
          <p:nvPr>
            <p:ph type="body" idx="4294967295"/>
          </p:nvPr>
        </p:nvSpPr>
        <p:spPr>
          <a:xfrm>
            <a:off x="311700" y="1035951"/>
            <a:ext cx="8100000" cy="40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Sustainable Software Engineering aims to reduce the total emissions of computing across the complete lifecycle of the project (its </a:t>
            </a:r>
            <a:r>
              <a:rPr lang="en-GB" sz="2000" i="1">
                <a:latin typeface="Nunito Sans"/>
                <a:ea typeface="Nunito Sans"/>
                <a:cs typeface="Nunito Sans"/>
                <a:sym typeface="Nunito Sans"/>
              </a:rPr>
              <a:t>Digital Carbon Footprint</a:t>
            </a: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)</a:t>
            </a:r>
            <a:endParaRPr sz="2000"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There are three main targets for reducing this footprint:</a:t>
            </a:r>
            <a:endParaRPr sz="2000">
              <a:latin typeface="Nunito Sans"/>
              <a:ea typeface="Nunito Sans"/>
              <a:cs typeface="Nunito Sans"/>
              <a:sym typeface="Nunito Sans"/>
            </a:endParaRPr>
          </a:p>
          <a:p>
            <a:pPr marL="5969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AutoNum type="arabicPeriod"/>
            </a:pPr>
            <a:r>
              <a:rPr lang="en-GB" sz="1800">
                <a:latin typeface="Nunito Sans"/>
                <a:ea typeface="Nunito Sans"/>
                <a:cs typeface="Nunito Sans"/>
                <a:sym typeface="Nunito Sans"/>
              </a:rPr>
              <a:t>Energy efficiency. Design software to use the least amount of electricity.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  <a:p>
            <a:pPr marL="5969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AutoNum type="arabicPeriod"/>
            </a:pPr>
            <a:r>
              <a:rPr lang="en-GB" sz="1800">
                <a:latin typeface="Nunito Sans"/>
                <a:ea typeface="Nunito Sans"/>
                <a:cs typeface="Nunito Sans"/>
                <a:sym typeface="Nunito Sans"/>
              </a:rPr>
              <a:t>Hardware efficiency. Reduce embodied carbon by requiring less powerful or substantial hardware resources.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  <a:p>
            <a:pPr marL="596900" lvl="1" indent="-2794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AutoNum type="arabicPeriod"/>
            </a:pPr>
            <a:r>
              <a:rPr lang="en-GB" sz="1800">
                <a:latin typeface="Nunito Sans"/>
                <a:ea typeface="Nunito Sans"/>
                <a:cs typeface="Nunito Sans"/>
                <a:sym typeface="Nunito Sans"/>
              </a:rPr>
              <a:t>Carbon awareness. Facilitate the use of cleaner energy sources where possible.</a:t>
            </a:r>
            <a:endParaRPr sz="1800"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2032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The goal is to </a:t>
            </a:r>
            <a:r>
              <a:rPr lang="en-GB" sz="2000" i="1">
                <a:latin typeface="Nunito Sans"/>
                <a:ea typeface="Nunito Sans"/>
                <a:cs typeface="Nunito Sans"/>
                <a:sym typeface="Nunito Sans"/>
              </a:rPr>
              <a:t>both</a:t>
            </a: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 reduce energy consumption </a:t>
            </a:r>
            <a:r>
              <a:rPr lang="en-GB" sz="2000" i="1">
                <a:latin typeface="Nunito Sans"/>
                <a:ea typeface="Nunito Sans"/>
                <a:cs typeface="Nunito Sans"/>
                <a:sym typeface="Nunito Sans"/>
              </a:rPr>
              <a:t>and</a:t>
            </a: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 increase the longevity of hardware: </a:t>
            </a:r>
            <a:r>
              <a:rPr lang="en-GB" sz="20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https://learn.greensoftware.foundation/</a:t>
            </a:r>
            <a:endParaRPr sz="20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7" name="Google Shape;207;p42"/>
          <p:cNvSpPr txBox="1">
            <a:spLocks noGrp="1"/>
          </p:cNvSpPr>
          <p:nvPr>
            <p:ph type="title"/>
          </p:nvPr>
        </p:nvSpPr>
        <p:spPr>
          <a:xfrm>
            <a:off x="339625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Green software engineering principles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4" name="Google Shape;21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135000" tIns="81000" rIns="135000" bIns="810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Sustainable Software Patterns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4294967295"/>
          </p:nvPr>
        </p:nvSpPr>
        <p:spPr>
          <a:xfrm>
            <a:off x="323650" y="1035950"/>
            <a:ext cx="8100000" cy="3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Nunito Sans"/>
                <a:ea typeface="Nunito Sans"/>
                <a:cs typeface="Nunito Sans"/>
                <a:sym typeface="Nunito Sans"/>
              </a:rPr>
              <a:t>Ways to make your software greener:</a:t>
            </a:r>
            <a:endParaRPr sz="2000"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Reducing the computation performed through caching or pre-calculating results of common operations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Use less complex user interfaces that react to users rather than perform to them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Using signals instead of polls (i.e. push notifications), data reduction and </a:t>
            </a:r>
            <a:r>
              <a:rPr lang="en-GB" sz="1600" i="1">
                <a:latin typeface="Nunito Sans"/>
                <a:ea typeface="Nunito Sans"/>
                <a:cs typeface="Nunito Sans"/>
                <a:sym typeface="Nunito Sans"/>
              </a:rPr>
              <a:t>server-side processing</a:t>
            </a: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 to eliminate unnecessary network traffic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Sometimes </a:t>
            </a:r>
            <a:r>
              <a:rPr lang="en-GB" sz="1600" i="1">
                <a:latin typeface="Nunito Sans"/>
                <a:ea typeface="Nunito Sans"/>
                <a:cs typeface="Nunito Sans"/>
                <a:sym typeface="Nunito Sans"/>
              </a:rPr>
              <a:t>client-side processing</a:t>
            </a: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 is more efficient, e.g. drawing a graph of a dataset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Removing bandwidth hogs like video and audio, photos, rendered images, etc.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Using scheduling or queuing, or remote procedure calls to move the most intensive operations to less polluting times or locations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1600">
                <a:latin typeface="Nunito Sans"/>
                <a:ea typeface="Nunito Sans"/>
                <a:cs typeface="Nunito Sans"/>
                <a:sym typeface="Nunito Sans"/>
              </a:rPr>
              <a:t>Enhancing responsiveness and useability to design in support for diversity and accessibility from the outset (i.e. not something you have to add on later)</a:t>
            </a:r>
            <a:endParaRPr sz="16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4"/>
          <p:cNvSpPr txBox="1">
            <a:spLocks noGrp="1"/>
          </p:cNvSpPr>
          <p:nvPr>
            <p:ph type="title"/>
          </p:nvPr>
        </p:nvSpPr>
        <p:spPr>
          <a:xfrm>
            <a:off x="540000" y="444474"/>
            <a:ext cx="8100000" cy="5082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135000" tIns="81000" rIns="135000" bIns="810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Why Sustainability includes EDI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44"/>
          <p:cNvSpPr txBox="1">
            <a:spLocks noGrp="1"/>
          </p:cNvSpPr>
          <p:nvPr>
            <p:ph type="body" idx="4294967295"/>
          </p:nvPr>
        </p:nvSpPr>
        <p:spPr>
          <a:xfrm>
            <a:off x="540000" y="1259735"/>
            <a:ext cx="8100000" cy="36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>
                <a:latin typeface="Nunito Sans"/>
                <a:ea typeface="Nunito Sans"/>
                <a:cs typeface="Nunito Sans"/>
                <a:sym typeface="Nunito Sans"/>
              </a:rPr>
              <a:t>Sustainable development is development that meets the needs of the present without compromising the ability of future generations to meet their own needs.</a:t>
            </a:r>
            <a:br>
              <a:rPr lang="en-GB"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GB" i="1">
                <a:latin typeface="Nunito Sans"/>
                <a:ea typeface="Nunito Sans"/>
                <a:cs typeface="Nunito Sans"/>
                <a:sym typeface="Nunito Sans"/>
              </a:rPr>
              <a:t>–  The Brundtland Report, UN (WCED)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>
                <a:latin typeface="Nunito Sans"/>
                <a:ea typeface="Nunito Sans"/>
                <a:cs typeface="Nunito Sans"/>
                <a:sym typeface="Nunito Sans"/>
              </a:rPr>
              <a:t>In 2017, The UN proposed 17 Sustainable Development Goals (SDGs) as a ‘roadmap’ combating violent conflict, inequality, and environmental degradation, including climate change: </a:t>
            </a:r>
            <a:r>
              <a:rPr lang="en-GB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3"/>
              </a:rPr>
              <a:t>https://www.un.org/sustainabledevelopment/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>
                <a:latin typeface="Nunito Sans"/>
                <a:ea typeface="Nunito Sans"/>
                <a:cs typeface="Nunito Sans"/>
                <a:sym typeface="Nunito Sans"/>
              </a:rPr>
              <a:t>The UN goals emphasised a view that sustainable development combines social benefits and environmental protection with economic growth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>
                <a:latin typeface="Nunito Sans"/>
                <a:ea typeface="Nunito Sans"/>
                <a:cs typeface="Nunito Sans"/>
                <a:sym typeface="Nunito Sans"/>
              </a:rPr>
              <a:t>It is not considered sustainable to sideline the needs and contributions of disadvantaged or marginalised populations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120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5"/>
          <p:cNvSpPr txBox="1">
            <a:spLocks noGrp="1"/>
          </p:cNvSpPr>
          <p:nvPr>
            <p:ph type="title"/>
          </p:nvPr>
        </p:nvSpPr>
        <p:spPr>
          <a:xfrm>
            <a:off x="491150" y="408276"/>
            <a:ext cx="8100000" cy="516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135000" tIns="81000" rIns="135000" bIns="810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Accessibility tools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7" name="Google Shape;227;p45"/>
          <p:cNvSpPr txBox="1">
            <a:spLocks noGrp="1"/>
          </p:cNvSpPr>
          <p:nvPr>
            <p:ph type="body" idx="4294967295"/>
          </p:nvPr>
        </p:nvSpPr>
        <p:spPr>
          <a:xfrm>
            <a:off x="491150" y="1113007"/>
            <a:ext cx="8100000" cy="3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47500" lnSpcReduction="10000"/>
          </a:bodyPr>
          <a:lstStyle/>
          <a:p>
            <a:pPr marL="177800" lvl="0" indent="-17637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●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Some automated assistance </a:t>
            </a:r>
            <a:r>
              <a:rPr lang="en-GB" sz="2900" u="sng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is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available: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Web accessibility checkers such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as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Axe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EqualWeb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Lighthouse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and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WAVE</a:t>
            </a:r>
            <a:r>
              <a:rPr lang="en-GB" sz="2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900"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Software GUI checkers like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Insights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(.NET),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Accessibility Inspector</a:t>
            </a:r>
            <a:r>
              <a:rPr lang="en-GB" sz="2900" u="sng">
                <a:solidFill>
                  <a:schemeClr val="hlink"/>
                </a:solidFill>
                <a:latin typeface="Nunito Sans"/>
                <a:ea typeface="Nunito Sans"/>
                <a:cs typeface="Nunito Sans"/>
                <a:sym typeface="Nunito Sans"/>
                <a:hlinkClick r:id="rId8"/>
              </a:rPr>
              <a:t>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(KDE) or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Accerciser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(Gnome)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Inclusive language parsers such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Trinka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and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Witty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, 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and there is built-in support</a:t>
            </a:r>
            <a:r>
              <a:rPr lang="en-GB" sz="29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29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MSWord</a:t>
            </a:r>
            <a:r>
              <a:rPr lang="en-GB" sz="2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rPr>
              <a:t>.</a:t>
            </a:r>
            <a:endParaRPr sz="2900"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Internationalization and pseudo-localization libraries exist for React, Angular, and Django, etc.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●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But…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There is a strong focus on web accessibility, with much less coverage of other categories.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Anything but basic functionality is frequently chargeable.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Several use external AI models to perform their analysis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●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 the tools (carefully) but don’t rely just on them.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They only analyse the code, not a user’s experience, they </a:t>
            </a:r>
            <a:r>
              <a:rPr lang="en-GB" sz="29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can</a:t>
            </a: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be fooled.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7637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○"/>
            </a:pPr>
            <a:r>
              <a:rPr lang="en-GB" sz="2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diversity of needs can mean some users’ requirements might conflict of be unachievable.</a:t>
            </a:r>
            <a:endParaRPr sz="2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762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>
            <a:spLocks noGrp="1"/>
          </p:cNvSpPr>
          <p:nvPr>
            <p:ph type="title"/>
          </p:nvPr>
        </p:nvSpPr>
        <p:spPr>
          <a:xfrm>
            <a:off x="540000" y="270000"/>
            <a:ext cx="8100000" cy="438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135000" tIns="81000" rIns="135000" bIns="810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AI: why prompt engineering matters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3" name="Google Shape;233;p46"/>
          <p:cNvSpPr txBox="1">
            <a:spLocks noGrp="1"/>
          </p:cNvSpPr>
          <p:nvPr>
            <p:ph type="body" idx="4294967295"/>
          </p:nvPr>
        </p:nvSpPr>
        <p:spPr>
          <a:xfrm>
            <a:off x="336725" y="750250"/>
            <a:ext cx="8416500" cy="42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177800" lvl="0" indent="-1819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●"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Google estimates that every query processed by its AI tools releases a median 0.03 g CO</a:t>
            </a:r>
            <a:r>
              <a:rPr lang="en-GB" baseline="-25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2</a:t>
            </a: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(</a:t>
            </a:r>
            <a:r>
              <a:rPr lang="en-GB"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source</a:t>
            </a:r>
            <a:r>
              <a:rPr lang="en-GB" sz="1200"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12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https://ioaglobal.org/blog/google-gemini-energy-footprint/</a:t>
            </a:r>
            <a:r>
              <a:rPr lang="en-GB">
                <a:latin typeface="Nunito Sans"/>
                <a:ea typeface="Nunito Sans"/>
                <a:cs typeface="Nunito Sans"/>
                <a:sym typeface="Nunito Sans"/>
              </a:rPr>
              <a:t>)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8192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unito Sans"/>
              <a:buChar char="●"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Overview of this topic:</a:t>
            </a:r>
            <a:r>
              <a:rPr lang="en-GB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 LLMs destroying the planet? - Softwire</a:t>
            </a:r>
            <a:endParaRPr>
              <a:solidFill>
                <a:schemeClr val="accen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8192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Nunito Sans"/>
              <a:buChar char="●"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Users typically send multiple queries to refine or focus the results of generative AIs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8192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Nunito Sans"/>
              <a:buChar char="●"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Much of this repetition could be avoided through effective </a:t>
            </a:r>
            <a:r>
              <a:rPr lang="en-GB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prompt engineering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177800" lvl="0" indent="-181927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85714"/>
              <a:buFont typeface="Nunito Sans"/>
              <a:buChar char="●"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(very) basics of prompt engineering is to specify a goal, context, sources and expectations</a:t>
            </a:r>
            <a:endParaRPr sz="21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Goal (What):</a:t>
            </a:r>
            <a:r>
              <a:rPr lang="en-GB" sz="16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Define the purpose and scope</a:t>
            </a:r>
            <a:b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GB" sz="16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“Give three examples of using AI tools to improve accuracy of data cleaning tasks”</a:t>
            </a:r>
            <a:endParaRPr sz="1600" i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Context (Who):</a:t>
            </a:r>
            <a:r>
              <a:rPr lang="en-GB" sz="16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Specify the target consumer’s skill level or interest.</a:t>
            </a:r>
            <a:b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GB" sz="16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“for graduate data scientists familiar with Python and Pandas, but new to using LLMs. The examples should include real world data science tasks.”</a:t>
            </a:r>
            <a:endParaRPr sz="1600" i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Sources (With):</a:t>
            </a:r>
            <a:r>
              <a:rPr lang="en-GB" sz="1600" i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Constrain the types of input data used.</a:t>
            </a:r>
            <a:b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“Use as recent posts from OpenAI, academic papers, and case studies from Kaggle, and avoid outdated or generic advice.”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207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○"/>
            </a:pPr>
            <a:r>
              <a:rPr lang="en-GB" sz="1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Expectations (How):</a:t>
            </a: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Set content and style requirements.</a:t>
            </a:r>
            <a:b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“Include a section on avoiding common mistakes and end with a checklist for effective prompts. Be clear, professional, and use minimal jargon.”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Clr>
                <a:schemeClr val="dk1"/>
              </a:buClr>
              <a:buSzPct val="100000"/>
              <a:buNone/>
            </a:pPr>
            <a:r>
              <a:rPr lang="en-GB" sz="1400" u="sng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https://help.openai.com/en/articles/6654000-best-practices-for-prompt-engineering-with-the-openai-api</a:t>
            </a:r>
            <a:endParaRPr sz="1400">
              <a:solidFill>
                <a:schemeClr val="accen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4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The key point is that many (although not all) of these are choices that you can make in your own decisions about software design  and data handling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0" name="Google Shape;240;p47"/>
          <p:cNvSpPr txBox="1">
            <a:spLocks noGrp="1"/>
          </p:cNvSpPr>
          <p:nvPr>
            <p:ph type="title"/>
          </p:nvPr>
        </p:nvSpPr>
        <p:spPr>
          <a:xfrm>
            <a:off x="311700" y="361277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Actions you can take to reduce your own digital carbon footprint</a:t>
            </a:r>
            <a:endParaRPr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8"/>
          <p:cNvSpPr txBox="1">
            <a:spLocks noGrp="1"/>
          </p:cNvSpPr>
          <p:nvPr>
            <p:ph type="title"/>
          </p:nvPr>
        </p:nvSpPr>
        <p:spPr>
          <a:xfrm>
            <a:off x="4827361" y="2883053"/>
            <a:ext cx="4238400" cy="285000"/>
          </a:xfrm>
          <a:prstGeom prst="rect">
            <a:avLst/>
          </a:prstGeom>
        </p:spPr>
        <p:txBody>
          <a:bodyPr spcFirstLastPara="1" wrap="square" lIns="45475" tIns="45475" rIns="45475" bIns="454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94"/>
          </a:p>
        </p:txBody>
      </p:sp>
      <p:sp>
        <p:nvSpPr>
          <p:cNvPr id="246" name="Google Shape;246;p48"/>
          <p:cNvSpPr txBox="1">
            <a:spLocks noGrp="1"/>
          </p:cNvSpPr>
          <p:nvPr>
            <p:ph type="body" idx="1"/>
          </p:nvPr>
        </p:nvSpPr>
        <p:spPr>
          <a:xfrm>
            <a:off x="406530" y="952627"/>
            <a:ext cx="5816100" cy="3847500"/>
          </a:xfrm>
          <a:prstGeom prst="rect">
            <a:avLst/>
          </a:prstGeom>
        </p:spPr>
        <p:txBody>
          <a:bodyPr spcFirstLastPara="1" wrap="square" lIns="45475" tIns="45475" rIns="45475" bIns="4547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00">
                <a:solidFill>
                  <a:schemeClr val="dk1"/>
                </a:solidFill>
              </a:rPr>
              <a:t>On 17th October 2024 NCAS signed the </a:t>
            </a:r>
            <a:r>
              <a:rPr lang="en-GB" sz="1400" b="1">
                <a:solidFill>
                  <a:schemeClr val="dk1"/>
                </a:solidFill>
              </a:rPr>
              <a:t>Concordat for the Environmental Sustainability of Research and Innovation Practice.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The specific aims of the concordat include: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1"/>
                </a:solidFill>
              </a:rPr>
              <a:t>Leadership in environmental sustainability: Providing visible and credible sustainability leadership throughout institutions and across the sector.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1"/>
                </a:solidFill>
              </a:rPr>
              <a:t>Sustainable practices in research: Implementing low-carbon research methods, embracing new ideas and technologies, and incorporating sustainable practices from the outset of each project.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1"/>
                </a:solidFill>
              </a:rPr>
              <a:t>Net-Zero carbon infrastructure: Transitioning to research facilities that aim for net-zero carbon, using robust carbon sequestration where necessary.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chemeClr val="dk1"/>
                </a:solidFill>
              </a:rPr>
              <a:t>Responsible sourcing and circular economy: Making informed choices about resources and materials based on their lifecycle, sustainability, and responsible sourcing.</a:t>
            </a:r>
            <a:endParaRPr sz="1360" b="1">
              <a:solidFill>
                <a:schemeClr val="dk1"/>
              </a:solidFill>
            </a:endParaRPr>
          </a:p>
        </p:txBody>
      </p:sp>
      <p:sp>
        <p:nvSpPr>
          <p:cNvPr id="247" name="Google Shape;247;p48"/>
          <p:cNvSpPr txBox="1">
            <a:spLocks noGrp="1"/>
          </p:cNvSpPr>
          <p:nvPr>
            <p:ph type="title"/>
          </p:nvPr>
        </p:nvSpPr>
        <p:spPr>
          <a:xfrm>
            <a:off x="441425" y="419692"/>
            <a:ext cx="8343600" cy="4563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45475" tIns="45475" rIns="45475" bIns="454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3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Actions NCAS is taking at an organisational level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48" name="Google Shape;248;p48" descr="Solar panels in a field and two people stood nearby looking at them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75" y="1629600"/>
            <a:ext cx="2808175" cy="1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8"/>
          <p:cNvSpPr txBox="1"/>
          <p:nvPr/>
        </p:nvSpPr>
        <p:spPr>
          <a:xfrm>
            <a:off x="441425" y="4749177"/>
            <a:ext cx="8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rPr>
              <a:t>https://ncas.ac.uk/ncas-joins-uk-research-sector-initiative-for-environmentally-sustainable-innovation/</a:t>
            </a:r>
            <a:endParaRPr sz="1200">
              <a:solidFill>
                <a:schemeClr val="accen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Acknowledgements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3" name="Google Shape;153;p34"/>
          <p:cNvSpPr txBox="1"/>
          <p:nvPr/>
        </p:nvSpPr>
        <p:spPr>
          <a:xfrm>
            <a:off x="311700" y="1175950"/>
            <a:ext cx="8190300" cy="3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Sophie Clay, NCAS Environmental Sustainability Manager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David Brownless, Software Developer, ISIS Computing Division, STFC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1818"/>
              <a:buNone/>
            </a:pPr>
            <a:r>
              <a:rPr lang="en-GB" sz="275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Net </a:t>
            </a:r>
            <a:r>
              <a:rPr lang="en-GB" sz="28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Zero - what is it?</a:t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9" name="Google Shape;159;p35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Definition: 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Net zero refers to achieving a balance between the amount of greenhouse gas emissions produced and the amount removed from the atmosphere, resulting in no net increase in emissions.</a:t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0" name="Google Shape;160;p35"/>
          <p:cNvSpPr txBox="1"/>
          <p:nvPr/>
        </p:nvSpPr>
        <p:spPr>
          <a:xfrm>
            <a:off x="4643975" y="1124578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Importance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Mitigating climate change is a global priority, and digital research infrastructure users can play a crucial role.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Digital technology and internet are responsible for around 4% of global carbon emissions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What is digital research infrastructure (DRI)?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6" name="Google Shape;166;p36"/>
          <p:cNvSpPr txBox="1">
            <a:spLocks noGrp="1"/>
          </p:cNvSpPr>
          <p:nvPr>
            <p:ph type="body" idx="4294967295"/>
          </p:nvPr>
        </p:nvSpPr>
        <p:spPr>
          <a:xfrm>
            <a:off x="311700" y="1075700"/>
            <a:ext cx="4673100" cy="38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building blocks of the digital research infrastructure system include: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Large scale computer facilities, including high-throughput, high-performance, and cloud computing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Data storage facilities, repositories, stewardship and security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Software and shared code libraries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Mechanisms for access, such as networks and user authentication systems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People: the users, and the experts who develop and maintain these powerful resources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7" name="Google Shape;16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2675" y="1456813"/>
            <a:ext cx="381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1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Key areas contributing to digital research infrastructure emissions</a:t>
            </a:r>
            <a:endParaRPr sz="17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" name="Google Shape;173;p37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4397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Embodied carbon in equipment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Manufacture of hardware (including the footprint of extracting raw materials)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Emissions associated with the use of electricity to power computer equipment 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●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Energy for power distribution and cooling storage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4" name="Google Shape;17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1500" y="1170125"/>
            <a:ext cx="4130099" cy="275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>
            <a:spLocks noGrp="1"/>
          </p:cNvSpPr>
          <p:nvPr>
            <p:ph type="title"/>
          </p:nvPr>
        </p:nvSpPr>
        <p:spPr>
          <a:xfrm>
            <a:off x="195494" y="500850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An example - power usage in the JASMIN building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0" name="Google Shape;180;p38" descr="A graph with different colored line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830" y="1190664"/>
            <a:ext cx="8599469" cy="263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353575" y="347307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Actions you can take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4294967295"/>
          </p:nvPr>
        </p:nvSpPr>
        <p:spPr>
          <a:xfrm>
            <a:off x="311700" y="1152475"/>
            <a:ext cx="581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Reduce Energy Consumption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Optimise server utilisation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○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Ensure efficient use of computational resources to minimise energy waste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Implement power-saving features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 Sans"/>
              <a:buChar char="○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Configure hardware and software to reduce energy consumption during idle periods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87" name="Google Shape;187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0200" y="1170125"/>
            <a:ext cx="2711398" cy="180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0"/>
          <p:cNvSpPr txBox="1">
            <a:spLocks noGrp="1"/>
          </p:cNvSpPr>
          <p:nvPr>
            <p:ph type="title"/>
          </p:nvPr>
        </p:nvSpPr>
        <p:spPr>
          <a:xfrm>
            <a:off x="311700" y="361277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Actions you can take: efficient data storage and usage</a:t>
            </a:r>
            <a:endParaRPr sz="24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3" name="Google Shape;193;p40"/>
          <p:cNvSpPr txBox="1">
            <a:spLocks noGrp="1"/>
          </p:cNvSpPr>
          <p:nvPr>
            <p:ph type="body" idx="4294967295"/>
          </p:nvPr>
        </p:nvSpPr>
        <p:spPr>
          <a:xfrm>
            <a:off x="311700" y="919537"/>
            <a:ext cx="6433200" cy="4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Don’t make multiple copies of big data!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Provide links to where the data are stored rather than attaching multiple copies to emails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"/>
              <a:buChar char="○"/>
            </a:pPr>
            <a:r>
              <a:rPr lang="en-GB" sz="16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 JASMIN Group Workspace (GWS) can be used to collaborate with co-workers</a:t>
            </a:r>
            <a:endParaRPr sz="16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609600" lvl="1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Think about what data really need to be stored in the long-term (Data Management Planning)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Tape storage is more energy efficient than disk storage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When processing - subset your data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73410" y="919537"/>
            <a:ext cx="1900338" cy="354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>
            <a:spLocks noGrp="1"/>
          </p:cNvSpPr>
          <p:nvPr>
            <p:ph type="title"/>
          </p:nvPr>
        </p:nvSpPr>
        <p:spPr>
          <a:xfrm>
            <a:off x="339625" y="445025"/>
            <a:ext cx="8520600" cy="5727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4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Actions you can take: green software engineering</a:t>
            </a:r>
            <a:endParaRPr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0" name="Google Shape;200;p41"/>
          <p:cNvSpPr txBox="1">
            <a:spLocks noGrp="1"/>
          </p:cNvSpPr>
          <p:nvPr>
            <p:ph type="body" idx="4294967295"/>
          </p:nvPr>
        </p:nvSpPr>
        <p:spPr>
          <a:xfrm>
            <a:off x="311700" y="1170125"/>
            <a:ext cx="5450700" cy="3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Code efficiency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○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Write energy-efficient code to reduce computational demands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Sustainable algorithms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"/>
              <a:buChar char="○"/>
            </a:pPr>
            <a:r>
              <a:rPr lang="en-GB" sz="1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Develop and use algorithms that minimise energy and resource consumption</a:t>
            </a:r>
            <a:endParaRPr sz="1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96900" lvl="1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>
              <a:solidFill>
                <a:schemeClr val="dk1"/>
              </a:solidFill>
              <a:highlight>
                <a:srgbClr val="FFFF00"/>
              </a:highlight>
              <a:latin typeface="Nunito Sans"/>
              <a:ea typeface="Nunito Sans"/>
              <a:cs typeface="Nunito Sans"/>
              <a:sym typeface="Nunito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unito Sans"/>
              <a:buChar char="●"/>
            </a:pPr>
            <a:r>
              <a:rPr lang="en-GB" sz="2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Green Software Engineers – a profession for the future</a:t>
            </a:r>
            <a:endParaRPr sz="20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01" name="Google Shape;20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4800" y="1170125"/>
            <a:ext cx="3076800" cy="205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CAS 2018 Google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1434</Words>
  <Application>Microsoft Office PowerPoint</Application>
  <PresentationFormat>On-screen Show (16:9)</PresentationFormat>
  <Paragraphs>105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Nunito Sans</vt:lpstr>
      <vt:lpstr>Cabin</vt:lpstr>
      <vt:lpstr>Nunito Sans ExtraLight</vt:lpstr>
      <vt:lpstr>Arial</vt:lpstr>
      <vt:lpstr>Open Sans</vt:lpstr>
      <vt:lpstr>Play</vt:lpstr>
      <vt:lpstr>Calibri</vt:lpstr>
      <vt:lpstr>NCAS 2018 Google Slides Template</vt:lpstr>
      <vt:lpstr>Simple Light</vt:lpstr>
      <vt:lpstr>PowerPoint Presentation</vt:lpstr>
      <vt:lpstr>Acknowledgements</vt:lpstr>
      <vt:lpstr>Net Zero - what is it?</vt:lpstr>
      <vt:lpstr>What is digital research infrastructure (DRI)?</vt:lpstr>
      <vt:lpstr>Key areas contributing to digital research infrastructure emissions</vt:lpstr>
      <vt:lpstr>An example - power usage in the JASMIN building</vt:lpstr>
      <vt:lpstr>Actions you can take</vt:lpstr>
      <vt:lpstr>Actions you can take: efficient data storage and usage</vt:lpstr>
      <vt:lpstr>Actions you can take: green software engineering</vt:lpstr>
      <vt:lpstr>Green software engineering principles</vt:lpstr>
      <vt:lpstr>PowerPoint Presentation</vt:lpstr>
      <vt:lpstr>Why Sustainability includes EDI</vt:lpstr>
      <vt:lpstr>Accessibility tools</vt:lpstr>
      <vt:lpstr>AI: why prompt engineering matters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Pamment, Alison (STFC,RAL,RALSP)</cp:lastModifiedBy>
  <cp:revision>1</cp:revision>
  <dcterms:modified xsi:type="dcterms:W3CDTF">2025-11-19T15:39:04Z</dcterms:modified>
</cp:coreProperties>
</file>